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8" r:id="rId2"/>
    <p:sldId id="259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E3F7"/>
    <a:srgbClr val="FCF8FD"/>
    <a:srgbClr val="DFFDFF"/>
    <a:srgbClr val="CC3300"/>
    <a:srgbClr val="073E87"/>
    <a:srgbClr val="6699CC"/>
    <a:srgbClr val="3399CC"/>
    <a:srgbClr val="336699"/>
    <a:srgbClr val="BF0A04"/>
    <a:srgbClr val="FFE4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02" autoAdjust="0"/>
    <p:restoredTop sz="98918" autoAdjust="0"/>
  </p:normalViewPr>
  <p:slideViewPr>
    <p:cSldViewPr snapToGrid="0" snapToObjects="1">
      <p:cViewPr>
        <p:scale>
          <a:sx n="90" d="100"/>
          <a:sy n="90" d="100"/>
        </p:scale>
        <p:origin x="-552" y="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solidFill>
            <a:schemeClr val="accent4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8/31/2013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8/31/2013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8/31/2013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9D02-426E-46C9-9EE9-0DE1EF8B2838}" type="datetime1">
              <a:rPr lang="en-US" smtClean="0"/>
              <a:pPr/>
              <a:t>8/31/2013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solidFill>
            <a:srgbClr val="073E87"/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8/31/2013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8/31/2013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8/31/2013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8/31/2013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8/31/2013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solidFill>
            <a:srgbClr val="83D3FE"/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8/31/2013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8/31/2013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none"/>
        </p:style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Przeciągnij obraz na symbol zastępczy lub kliknij ikonę, aby go dodać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solidFill>
            <a:schemeClr val="accent4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8/31/2013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image" Target="../media/image8.png"/><Relationship Id="rId7" Type="http://schemas.openxmlformats.org/officeDocument/2006/relationships/image" Target="../media/image30.wmf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1.bin"/><Relationship Id="rId5" Type="http://schemas.openxmlformats.org/officeDocument/2006/relationships/image" Target="../media/image29.wmf"/><Relationship Id="rId10" Type="http://schemas.openxmlformats.org/officeDocument/2006/relationships/image" Target="../media/image31.wmf"/><Relationship Id="rId4" Type="http://schemas.openxmlformats.org/officeDocument/2006/relationships/oleObject" Target="../embeddings/oleObject20.bin"/><Relationship Id="rId9" Type="http://schemas.openxmlformats.org/officeDocument/2006/relationships/oleObject" Target="../embeddings/oleObject22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image" Target="../media/image8.png"/><Relationship Id="rId7" Type="http://schemas.openxmlformats.org/officeDocument/2006/relationships/image" Target="../media/image33.wmf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4.bin"/><Relationship Id="rId5" Type="http://schemas.openxmlformats.org/officeDocument/2006/relationships/image" Target="../media/image32.wmf"/><Relationship Id="rId4" Type="http://schemas.openxmlformats.org/officeDocument/2006/relationships/oleObject" Target="../embeddings/oleObject23.bin"/><Relationship Id="rId9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7.wmf"/><Relationship Id="rId3" Type="http://schemas.openxmlformats.org/officeDocument/2006/relationships/image" Target="../media/image8.png"/><Relationship Id="rId7" Type="http://schemas.openxmlformats.org/officeDocument/2006/relationships/image" Target="../media/image4.w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6.wmf"/><Relationship Id="rId5" Type="http://schemas.openxmlformats.org/officeDocument/2006/relationships/image" Target="../media/image3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5.wmf"/><Relationship Id="rId1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image" Target="../media/image8.png"/><Relationship Id="rId7" Type="http://schemas.openxmlformats.org/officeDocument/2006/relationships/image" Target="../media/image13.wmf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.png"/><Relationship Id="rId5" Type="http://schemas.openxmlformats.org/officeDocument/2006/relationships/image" Target="../media/image10.wmf"/><Relationship Id="rId4" Type="http://schemas.openxmlformats.org/officeDocument/2006/relationships/oleObject" Target="../embeddings/oleObject6.bin"/><Relationship Id="rId9" Type="http://schemas.openxmlformats.org/officeDocument/2006/relationships/image" Target="../media/image11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8.png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image" Target="../media/image8.png"/><Relationship Id="rId7" Type="http://schemas.openxmlformats.org/officeDocument/2006/relationships/image" Target="../media/image15.wmf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13.wmf"/><Relationship Id="rId4" Type="http://schemas.openxmlformats.org/officeDocument/2006/relationships/image" Target="../media/image12.png"/><Relationship Id="rId9" Type="http://schemas.openxmlformats.org/officeDocument/2006/relationships/image" Target="../media/image16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8.png"/><Relationship Id="rId7" Type="http://schemas.openxmlformats.org/officeDocument/2006/relationships/image" Target="../media/image18.wmf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3.bin"/><Relationship Id="rId5" Type="http://schemas.openxmlformats.org/officeDocument/2006/relationships/image" Target="../media/image17.wmf"/><Relationship Id="rId4" Type="http://schemas.openxmlformats.org/officeDocument/2006/relationships/oleObject" Target="../embeddings/oleObject12.bin"/><Relationship Id="rId9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8.png"/><Relationship Id="rId7" Type="http://schemas.openxmlformats.org/officeDocument/2006/relationships/image" Target="../media/image22.wmf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5.bin"/><Relationship Id="rId5" Type="http://schemas.openxmlformats.org/officeDocument/2006/relationships/image" Target="../media/image21.wmf"/><Relationship Id="rId4" Type="http://schemas.openxmlformats.org/officeDocument/2006/relationships/oleObject" Target="../embeddings/oleObject14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8.png"/><Relationship Id="rId7" Type="http://schemas.openxmlformats.org/officeDocument/2006/relationships/image" Target="../media/image24.wmf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7.bin"/><Relationship Id="rId5" Type="http://schemas.openxmlformats.org/officeDocument/2006/relationships/image" Target="../media/image23.wmf"/><Relationship Id="rId4" Type="http://schemas.openxmlformats.org/officeDocument/2006/relationships/oleObject" Target="../embeddings/oleObject16.bin"/><Relationship Id="rId9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image" Target="../media/image8.png"/><Relationship Id="rId7" Type="http://schemas.openxmlformats.org/officeDocument/2006/relationships/image" Target="../media/image26.wmf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9.bin"/><Relationship Id="rId5" Type="http://schemas.openxmlformats.org/officeDocument/2006/relationships/image" Target="../media/image25.wmf"/><Relationship Id="rId4" Type="http://schemas.openxmlformats.org/officeDocument/2006/relationships/oleObject" Target="../embeddings/oleObject18.bin"/><Relationship Id="rId9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83611" y="606056"/>
            <a:ext cx="7772400" cy="2655855"/>
          </a:xfrm>
        </p:spPr>
        <p:txBody>
          <a:bodyPr>
            <a:normAutofit/>
          </a:bodyPr>
          <a:lstStyle/>
          <a:p>
            <a:r>
              <a:rPr lang="pl-PL" sz="4800" dirty="0"/>
              <a:t>Zamiana jednostek </a:t>
            </a:r>
            <a:r>
              <a:rPr lang="pl-PL" sz="4800" dirty="0" smtClean="0"/>
              <a:t/>
            </a:r>
            <a:br>
              <a:rPr lang="pl-PL" sz="4800" dirty="0" smtClean="0"/>
            </a:br>
            <a:r>
              <a:rPr lang="pl-PL" sz="4800" dirty="0" smtClean="0"/>
              <a:t>prędkość</a:t>
            </a:r>
            <a:r>
              <a:rPr lang="pl-PL" sz="4800" dirty="0"/>
              <a:t>, droga, czas </a:t>
            </a:r>
            <a:endParaRPr lang="pl-PL" sz="5400" dirty="0"/>
          </a:p>
        </p:txBody>
      </p:sp>
      <p:pic>
        <p:nvPicPr>
          <p:cNvPr id="1028" name="Picture 4" descr="C:\Users\Ania\AppData\Local\Microsoft\Windows\Temporary Internet Files\Content.IE5\FZ4DAB55\MP900442242[1]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9" r="12584" b="8372"/>
          <a:stretch/>
        </p:blipFill>
        <p:spPr bwMode="auto">
          <a:xfrm>
            <a:off x="783611" y="2623957"/>
            <a:ext cx="3262865" cy="37807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9821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Obraz 59" descr="blank-paper-transparent-png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2770"/>
          <a:stretch/>
        </p:blipFill>
        <p:spPr>
          <a:xfrm rot="20490190">
            <a:off x="65892" y="1335245"/>
            <a:ext cx="5620774" cy="6668051"/>
          </a:xfrm>
          <a:prstGeom prst="rect">
            <a:avLst/>
          </a:prstGeom>
        </p:spPr>
      </p:pic>
      <p:pic>
        <p:nvPicPr>
          <p:cNvPr id="59" name="Obraz 58" descr="blank-paper-transparent-png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22"/>
          <a:stretch/>
        </p:blipFill>
        <p:spPr>
          <a:xfrm rot="15794639">
            <a:off x="714095" y="939708"/>
            <a:ext cx="5620774" cy="6602816"/>
          </a:xfrm>
          <a:prstGeom prst="rect">
            <a:avLst/>
          </a:prstGeom>
        </p:spPr>
      </p:pic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 rot="21272518">
            <a:off x="744320" y="2415227"/>
            <a:ext cx="5591755" cy="499005"/>
          </a:xfrm>
        </p:spPr>
        <p:txBody>
          <a:bodyPr anchor="t"/>
          <a:lstStyle/>
          <a:p>
            <a:r>
              <a:rPr lang="pl-PL" sz="2200" b="1" i="1" dirty="0">
                <a:solidFill>
                  <a:srgbClr val="800000"/>
                </a:solidFill>
                <a:latin typeface="Times New Roman"/>
                <a:cs typeface="Times New Roman"/>
              </a:rPr>
              <a:t>Ile kilometrów na godzinę, leci </a:t>
            </a:r>
            <a:r>
              <a:rPr lang="pl-PL" sz="2200" b="1" i="1" dirty="0" smtClean="0">
                <a:solidFill>
                  <a:srgbClr val="800000"/>
                </a:solidFill>
                <a:latin typeface="Times New Roman"/>
                <a:cs typeface="Times New Roman"/>
              </a:rPr>
              <a:t>piłka tenisowa?</a:t>
            </a:r>
            <a:endParaRPr lang="pl-PL" sz="2200" b="1" i="1" dirty="0">
              <a:solidFill>
                <a:srgbClr val="800000"/>
              </a:solidFill>
              <a:latin typeface="Times New Roman"/>
              <a:cs typeface="Times New Roman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graphicFrame>
        <p:nvGraphicFramePr>
          <p:cNvPr id="6" name="Obi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6178434"/>
              </p:ext>
            </p:extLst>
          </p:nvPr>
        </p:nvGraphicFramePr>
        <p:xfrm>
          <a:off x="1349375" y="3568700"/>
          <a:ext cx="4692650" cy="1416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6" name="Równanie" r:id="rId4" imgW="2514600" imgH="812520" progId="Equation.3">
                  <p:embed/>
                </p:oleObj>
              </mc:Choice>
              <mc:Fallback>
                <p:oleObj name="Równanie" r:id="rId4" imgW="2514600" imgH="8125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49375" y="3568700"/>
                        <a:ext cx="4692650" cy="14160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iek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8116081"/>
              </p:ext>
            </p:extLst>
          </p:nvPr>
        </p:nvGraphicFramePr>
        <p:xfrm>
          <a:off x="7834313" y="4470400"/>
          <a:ext cx="968375" cy="72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7" name="Równanie" r:id="rId6" imgW="495000" imgH="393480" progId="Equation.3">
                  <p:embed/>
                </p:oleObj>
              </mc:Choice>
              <mc:Fallback>
                <p:oleObj name="Równanie" r:id="rId6" imgW="4950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34313" y="4470400"/>
                        <a:ext cx="968375" cy="727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" name="Picture 2" descr="C:\Users\Ania\AppData\Local\Microsoft\Windows\Temporary Internet Files\Content.IE5\CXABBVED\MC900312526[1].wmf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6831" y="4961013"/>
            <a:ext cx="1741018" cy="1762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Obi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0266445"/>
              </p:ext>
            </p:extLst>
          </p:nvPr>
        </p:nvGraphicFramePr>
        <p:xfrm>
          <a:off x="1349375" y="5106988"/>
          <a:ext cx="4029075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8" name="Równanie" r:id="rId9" imgW="2158920" imgH="393480" progId="Equation.3">
                  <p:embed/>
                </p:oleObj>
              </mc:Choice>
              <mc:Fallback>
                <p:oleObj name="Równanie" r:id="rId9" imgW="2158920" imgH="393480" progId="Equation.3">
                  <p:embed/>
                  <p:pic>
                    <p:nvPicPr>
                      <p:cNvPr id="0" name="Obiek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49375" y="5106988"/>
                        <a:ext cx="4029075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7332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75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975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25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750"/>
                            </p:stCondLst>
                            <p:childTnLst>
                              <p:par>
                                <p:cTn id="29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Obraz 59" descr="blank-paper-transparent-png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2770"/>
          <a:stretch/>
        </p:blipFill>
        <p:spPr>
          <a:xfrm rot="20490190">
            <a:off x="65892" y="1335245"/>
            <a:ext cx="5620774" cy="6668051"/>
          </a:xfrm>
          <a:prstGeom prst="rect">
            <a:avLst/>
          </a:prstGeom>
        </p:spPr>
      </p:pic>
      <p:pic>
        <p:nvPicPr>
          <p:cNvPr id="59" name="Obraz 58" descr="blank-paper-transparent-png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22"/>
          <a:stretch/>
        </p:blipFill>
        <p:spPr>
          <a:xfrm rot="21243584">
            <a:off x="-125896" y="1337528"/>
            <a:ext cx="5620774" cy="6602816"/>
          </a:xfrm>
          <a:prstGeom prst="rect">
            <a:avLst/>
          </a:prstGeom>
        </p:spPr>
      </p:pic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 rot="21272518">
            <a:off x="775617" y="1945912"/>
            <a:ext cx="3553782" cy="499005"/>
          </a:xfrm>
        </p:spPr>
        <p:txBody>
          <a:bodyPr anchor="t"/>
          <a:lstStyle/>
          <a:p>
            <a:r>
              <a:rPr lang="pl-PL" sz="2200" b="1" i="1" dirty="0">
                <a:solidFill>
                  <a:srgbClr val="800000"/>
                </a:solidFill>
                <a:latin typeface="Times New Roman"/>
                <a:cs typeface="Times New Roman"/>
              </a:rPr>
              <a:t>Piłka do tenisa ziemnego może osiągać  prędkość</a:t>
            </a:r>
            <a:endParaRPr lang="pl-PL" sz="2200" b="1" i="1" dirty="0">
              <a:solidFill>
                <a:srgbClr val="800000"/>
              </a:solidFill>
              <a:latin typeface="Times New Roman"/>
              <a:cs typeface="Times New Roman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graphicFrame>
        <p:nvGraphicFramePr>
          <p:cNvPr id="15" name="Obiek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8747337"/>
              </p:ext>
            </p:extLst>
          </p:nvPr>
        </p:nvGraphicFramePr>
        <p:xfrm>
          <a:off x="7634288" y="2897188"/>
          <a:ext cx="968375" cy="72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8" name="Równanie" r:id="rId4" imgW="495000" imgH="393480" progId="Equation.3">
                  <p:embed/>
                </p:oleObj>
              </mc:Choice>
              <mc:Fallback>
                <p:oleObj name="Równanie" r:id="rId4" imgW="4950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34288" y="2897188"/>
                        <a:ext cx="968375" cy="727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graphicFrame>
        <p:nvGraphicFramePr>
          <p:cNvPr id="6" name="Obi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0070801"/>
              </p:ext>
            </p:extLst>
          </p:nvPr>
        </p:nvGraphicFramePr>
        <p:xfrm>
          <a:off x="1414463" y="2897188"/>
          <a:ext cx="2657475" cy="1033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9" name="Równanie" r:id="rId6" imgW="952200" imgH="393480" progId="Equation.3">
                  <p:embed/>
                </p:oleObj>
              </mc:Choice>
              <mc:Fallback>
                <p:oleObj name="Równanie" r:id="rId6" imgW="9522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14463" y="2897188"/>
                        <a:ext cx="2657475" cy="10334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170" name="Picture 2" descr="C:\Users\Ania\AppData\Local\Microsoft\Windows\Temporary Internet Files\Content.IE5\CXABBVED\MC900312526[1].wmf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0263" y="3355497"/>
            <a:ext cx="1741018" cy="1762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Ania\AppData\Local\Microsoft\Windows\Temporary Internet Files\Content.IE5\FZ4DAB55\MP900400258[1].jpg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65"/>
          <a:stretch/>
        </p:blipFill>
        <p:spPr bwMode="auto">
          <a:xfrm>
            <a:off x="1156242" y="4025349"/>
            <a:ext cx="3440074" cy="27118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105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2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9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9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4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900"/>
                            </p:stCondLst>
                            <p:childTnLst>
                              <p:par>
                                <p:cTn id="28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Obraz 59" descr="blank-paper-transparent-png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2770"/>
          <a:stretch/>
        </p:blipFill>
        <p:spPr>
          <a:xfrm rot="20490190">
            <a:off x="65892" y="1335245"/>
            <a:ext cx="5620774" cy="6668051"/>
          </a:xfrm>
          <a:prstGeom prst="rect">
            <a:avLst/>
          </a:prstGeom>
        </p:spPr>
      </p:pic>
      <p:pic>
        <p:nvPicPr>
          <p:cNvPr id="59" name="Obraz 58" descr="blank-paper-transparent-png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22"/>
          <a:stretch/>
        </p:blipFill>
        <p:spPr>
          <a:xfrm rot="21243584">
            <a:off x="-125896" y="1337528"/>
            <a:ext cx="5620774" cy="6602816"/>
          </a:xfrm>
          <a:prstGeom prst="rect">
            <a:avLst/>
          </a:prstGeom>
        </p:spPr>
      </p:pic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 rot="21272518">
            <a:off x="860678" y="2243623"/>
            <a:ext cx="3553782" cy="499005"/>
          </a:xfrm>
        </p:spPr>
        <p:txBody>
          <a:bodyPr anchor="t"/>
          <a:lstStyle/>
          <a:p>
            <a:r>
              <a:rPr lang="pl-PL" sz="2200" b="1" i="1" dirty="0">
                <a:solidFill>
                  <a:srgbClr val="800000"/>
                </a:solidFill>
                <a:latin typeface="Times New Roman"/>
                <a:cs typeface="Times New Roman"/>
              </a:rPr>
              <a:t>Prędkość można wyrazić w różnych  jednostkach </a:t>
            </a:r>
            <a:r>
              <a:rPr lang="pl-PL" sz="2200" b="1" i="1" dirty="0" smtClean="0">
                <a:solidFill>
                  <a:srgbClr val="800000"/>
                </a:solidFill>
                <a:latin typeface="Times New Roman"/>
                <a:cs typeface="Times New Roman"/>
              </a:rPr>
              <a:t>np.:</a:t>
            </a:r>
            <a:endParaRPr lang="pl-PL" sz="2200" b="1" i="1" dirty="0">
              <a:solidFill>
                <a:srgbClr val="800000"/>
              </a:solidFill>
              <a:latin typeface="Times New Roman"/>
              <a:cs typeface="Times New Roman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graphicFrame>
        <p:nvGraphicFramePr>
          <p:cNvPr id="4" name="Obi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6170327"/>
              </p:ext>
            </p:extLst>
          </p:nvPr>
        </p:nvGraphicFramePr>
        <p:xfrm>
          <a:off x="845002" y="3366611"/>
          <a:ext cx="611658" cy="8956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1" name="Równanie" r:id="rId4" imgW="253890" imgH="393529" progId="Equation.3">
                  <p:embed/>
                </p:oleObj>
              </mc:Choice>
              <mc:Fallback>
                <p:oleObj name="Równanie" r:id="rId4" imgW="253890" imgH="393529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5002" y="3366611"/>
                        <a:ext cx="611658" cy="89564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graphicFrame>
        <p:nvGraphicFramePr>
          <p:cNvPr id="6" name="Obi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441224"/>
              </p:ext>
            </p:extLst>
          </p:nvPr>
        </p:nvGraphicFramePr>
        <p:xfrm>
          <a:off x="1695607" y="3825225"/>
          <a:ext cx="729739" cy="854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2" name="Równanie" r:id="rId6" imgW="317225" imgH="393359" progId="Equation.3">
                  <p:embed/>
                </p:oleObj>
              </mc:Choice>
              <mc:Fallback>
                <p:oleObj name="Równanie" r:id="rId6" imgW="317225" imgH="393359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5607" y="3825225"/>
                        <a:ext cx="729739" cy="8548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graphicFrame>
        <p:nvGraphicFramePr>
          <p:cNvPr id="8" name="Obi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4273263"/>
              </p:ext>
            </p:extLst>
          </p:nvPr>
        </p:nvGraphicFramePr>
        <p:xfrm>
          <a:off x="2684491" y="4369925"/>
          <a:ext cx="499521" cy="9752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3" name="Równanie" r:id="rId8" imgW="190417" imgH="393529" progId="Equation.3">
                  <p:embed/>
                </p:oleObj>
              </mc:Choice>
              <mc:Fallback>
                <p:oleObj name="Równanie" r:id="rId8" imgW="190417" imgH="393529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84491" y="4369925"/>
                        <a:ext cx="499521" cy="9752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graphicFrame>
        <p:nvGraphicFramePr>
          <p:cNvPr id="11" name="Obi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3895611"/>
              </p:ext>
            </p:extLst>
          </p:nvPr>
        </p:nvGraphicFramePr>
        <p:xfrm>
          <a:off x="3312985" y="5071632"/>
          <a:ext cx="741821" cy="8689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4" name="Równanie" r:id="rId10" imgW="317225" imgH="393359" progId="Equation.3">
                  <p:embed/>
                </p:oleObj>
              </mc:Choice>
              <mc:Fallback>
                <p:oleObj name="Równanie" r:id="rId10" imgW="317225" imgH="393359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12985" y="5071632"/>
                        <a:ext cx="741821" cy="86899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graphicFrame>
        <p:nvGraphicFramePr>
          <p:cNvPr id="13" name="Obiek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4353008"/>
              </p:ext>
            </p:extLst>
          </p:nvPr>
        </p:nvGraphicFramePr>
        <p:xfrm>
          <a:off x="4430136" y="5507399"/>
          <a:ext cx="517501" cy="10103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5" name="Równanie" r:id="rId12" imgW="190417" imgH="393529" progId="Equation.3">
                  <p:embed/>
                </p:oleObj>
              </mc:Choice>
              <mc:Fallback>
                <p:oleObj name="Równanie" r:id="rId12" imgW="190417" imgH="393529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30136" y="5507399"/>
                        <a:ext cx="517501" cy="101035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60" name="Picture 12" descr="C:\Users\Ania\AppData\Local\Microsoft\Windows\Temporary Internet Files\Content.IE5\FZ4DAB55\MP900448505[1].jpg"/>
          <p:cNvPicPr>
            <a:picLocks noChangeAspect="1" noChangeArrowheads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43" t="13197"/>
          <a:stretch/>
        </p:blipFill>
        <p:spPr bwMode="auto">
          <a:xfrm>
            <a:off x="5550195" y="1908066"/>
            <a:ext cx="3211034" cy="444993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0487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25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25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75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Obraz 59" descr="blank-paper-transparent-png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2770"/>
          <a:stretch/>
        </p:blipFill>
        <p:spPr>
          <a:xfrm rot="20490190">
            <a:off x="65892" y="1335245"/>
            <a:ext cx="5620774" cy="6668051"/>
          </a:xfrm>
          <a:prstGeom prst="rect">
            <a:avLst/>
          </a:prstGeom>
        </p:spPr>
      </p:pic>
      <p:pic>
        <p:nvPicPr>
          <p:cNvPr id="59" name="Obraz 58" descr="blank-paper-transparent-png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22"/>
          <a:stretch/>
        </p:blipFill>
        <p:spPr>
          <a:xfrm rot="21243584">
            <a:off x="-125896" y="1337528"/>
            <a:ext cx="5620774" cy="6602816"/>
          </a:xfrm>
          <a:prstGeom prst="rect">
            <a:avLst/>
          </a:prstGeom>
        </p:spPr>
      </p:pic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 rot="21272518">
            <a:off x="860678" y="2243623"/>
            <a:ext cx="3553782" cy="499005"/>
          </a:xfrm>
        </p:spPr>
        <p:txBody>
          <a:bodyPr anchor="t"/>
          <a:lstStyle/>
          <a:p>
            <a:r>
              <a:rPr lang="pl-PL" sz="2200" b="1" i="1" dirty="0">
                <a:solidFill>
                  <a:srgbClr val="800000"/>
                </a:solidFill>
                <a:latin typeface="Times New Roman"/>
                <a:cs typeface="Times New Roman"/>
              </a:rPr>
              <a:t>Piłeczka ping – </a:t>
            </a:r>
            <a:r>
              <a:rPr lang="pl-PL" sz="2200" b="1" i="1" dirty="0" smtClean="0">
                <a:solidFill>
                  <a:srgbClr val="800000"/>
                </a:solidFill>
                <a:latin typeface="Times New Roman"/>
                <a:cs typeface="Times New Roman"/>
              </a:rPr>
              <a:t>pongowa, </a:t>
            </a:r>
            <a:r>
              <a:rPr lang="pl-PL" sz="2200" b="1" i="1" dirty="0">
                <a:solidFill>
                  <a:srgbClr val="800000"/>
                </a:solidFill>
                <a:latin typeface="Times New Roman"/>
                <a:cs typeface="Times New Roman"/>
              </a:rPr>
              <a:t>podczas ścinania osiąga prędkość</a:t>
            </a:r>
            <a:endParaRPr lang="pl-PL" sz="2200" b="1" i="1" dirty="0">
              <a:solidFill>
                <a:srgbClr val="800000"/>
              </a:solidFill>
              <a:latin typeface="Times New Roman"/>
              <a:cs typeface="Times New Roman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graphicFrame>
        <p:nvGraphicFramePr>
          <p:cNvPr id="14" name="Obiek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1645629"/>
              </p:ext>
            </p:extLst>
          </p:nvPr>
        </p:nvGraphicFramePr>
        <p:xfrm>
          <a:off x="1649169" y="3623743"/>
          <a:ext cx="1870185" cy="10749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9" name="Równanie" r:id="rId4" imgW="647640" imgH="393480" progId="Equation.3">
                  <p:embed/>
                </p:oleObj>
              </mc:Choice>
              <mc:Fallback>
                <p:oleObj name="Równanie" r:id="rId4" imgW="647640" imgH="39348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9169" y="3623743"/>
                        <a:ext cx="1870185" cy="107491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75" name="Picture 3" descr="C:\Users\Ania\AppData\Local\Microsoft\Windows\Temporary Internet Files\Content.IE5\CXABBVED\MC900437068[1]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4788" y="3166120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Ania\AppData\Local\Microsoft\Windows\Temporary Internet Files\Content.IE5\SI614T7F\MC900285982[1].wmf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1387" y="4880619"/>
            <a:ext cx="1564538" cy="1753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5" name="Obiek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0055333"/>
              </p:ext>
            </p:extLst>
          </p:nvPr>
        </p:nvGraphicFramePr>
        <p:xfrm>
          <a:off x="7486651" y="2896587"/>
          <a:ext cx="1265274" cy="7271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0" name="Równanie" r:id="rId8" imgW="647640" imgH="393480" progId="Equation.3">
                  <p:embed/>
                </p:oleObj>
              </mc:Choice>
              <mc:Fallback>
                <p:oleObj name="Równanie" r:id="rId8" imgW="647640" imgH="393480" progId="Equation.3">
                  <p:embed/>
                  <p:pic>
                    <p:nvPicPr>
                      <p:cNvPr id="0" name="Obiek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86651" y="2896587"/>
                        <a:ext cx="1265274" cy="7271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44213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75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75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250"/>
                            </p:stCondLst>
                            <p:childTnLst>
                              <p:par>
                                <p:cTn id="30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Obraz 59" descr="blank-paper-transparent-png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2770"/>
          <a:stretch/>
        </p:blipFill>
        <p:spPr>
          <a:xfrm rot="20490190">
            <a:off x="65892" y="1335245"/>
            <a:ext cx="5620774" cy="6668051"/>
          </a:xfrm>
          <a:prstGeom prst="rect">
            <a:avLst/>
          </a:prstGeom>
        </p:spPr>
      </p:pic>
      <p:pic>
        <p:nvPicPr>
          <p:cNvPr id="59" name="Obraz 58" descr="blank-paper-transparent-png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22"/>
          <a:stretch/>
        </p:blipFill>
        <p:spPr>
          <a:xfrm rot="15794639">
            <a:off x="714095" y="939708"/>
            <a:ext cx="5620774" cy="6602816"/>
          </a:xfrm>
          <a:prstGeom prst="rect">
            <a:avLst/>
          </a:prstGeom>
        </p:spPr>
      </p:pic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 rot="21272518">
            <a:off x="744320" y="2415227"/>
            <a:ext cx="5591755" cy="499005"/>
          </a:xfrm>
        </p:spPr>
        <p:txBody>
          <a:bodyPr anchor="t"/>
          <a:lstStyle/>
          <a:p>
            <a:r>
              <a:rPr lang="pl-PL" sz="2200" b="1" i="1" dirty="0">
                <a:solidFill>
                  <a:srgbClr val="800000"/>
                </a:solidFill>
                <a:latin typeface="Times New Roman"/>
                <a:cs typeface="Times New Roman"/>
              </a:rPr>
              <a:t>Ile kilometrów na godzinę, leci  ta piłeczka</a:t>
            </a:r>
            <a:r>
              <a:rPr lang="pl-PL" sz="2200" b="1" i="1" dirty="0" smtClean="0">
                <a:solidFill>
                  <a:srgbClr val="800000"/>
                </a:solidFill>
                <a:latin typeface="Times New Roman"/>
                <a:cs typeface="Times New Roman"/>
              </a:rPr>
              <a:t>?</a:t>
            </a:r>
            <a:endParaRPr lang="pl-PL" sz="2200" b="1" i="1" dirty="0">
              <a:solidFill>
                <a:srgbClr val="800000"/>
              </a:solidFill>
              <a:latin typeface="Times New Roman"/>
              <a:cs typeface="Times New Roman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pic>
        <p:nvPicPr>
          <p:cNvPr id="3075" name="Picture 3" descr="C:\Users\Ania\AppData\Local\Microsoft\Windows\Temporary Internet Files\Content.IE5\CXABBVED\MC900437068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4380" y="5040108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5" name="Obiek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735357"/>
              </p:ext>
            </p:extLst>
          </p:nvPr>
        </p:nvGraphicFramePr>
        <p:xfrm>
          <a:off x="7723606" y="4611087"/>
          <a:ext cx="1265274" cy="7271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3" name="Równanie" r:id="rId5" imgW="647640" imgH="393480" progId="Equation.3">
                  <p:embed/>
                </p:oleObj>
              </mc:Choice>
              <mc:Fallback>
                <p:oleObj name="Równanie" r:id="rId5" imgW="6476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23606" y="4611087"/>
                        <a:ext cx="1265274" cy="7271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graphicFrame>
        <p:nvGraphicFramePr>
          <p:cNvPr id="6" name="Obi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5979888"/>
              </p:ext>
            </p:extLst>
          </p:nvPr>
        </p:nvGraphicFramePr>
        <p:xfrm>
          <a:off x="733265" y="3714434"/>
          <a:ext cx="5865947" cy="9955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4" name="Równanie" r:id="rId7" imgW="3429000" imgH="622300" progId="Equation.3">
                  <p:embed/>
                </p:oleObj>
              </mc:Choice>
              <mc:Fallback>
                <p:oleObj name="Równanie" r:id="rId7" imgW="3429000" imgH="6223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3265" y="3714434"/>
                        <a:ext cx="5865947" cy="99552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58026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8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300"/>
                            </p:stCondLst>
                            <p:childTnLst>
                              <p:par>
                                <p:cTn id="22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3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Obraz 59" descr="blank-paper-transparent-png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2770"/>
          <a:stretch/>
        </p:blipFill>
        <p:spPr>
          <a:xfrm rot="20490190">
            <a:off x="65892" y="1335245"/>
            <a:ext cx="5620774" cy="6668051"/>
          </a:xfrm>
          <a:prstGeom prst="rect">
            <a:avLst/>
          </a:prstGeom>
        </p:spPr>
      </p:pic>
      <p:pic>
        <p:nvPicPr>
          <p:cNvPr id="59" name="Obraz 58" descr="blank-paper-transparent-png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22"/>
          <a:stretch/>
        </p:blipFill>
        <p:spPr>
          <a:xfrm rot="21243584">
            <a:off x="-125896" y="1337528"/>
            <a:ext cx="5620774" cy="6602816"/>
          </a:xfrm>
          <a:prstGeom prst="rect">
            <a:avLst/>
          </a:prstGeom>
        </p:spPr>
      </p:pic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 rot="21272518">
            <a:off x="860678" y="2243623"/>
            <a:ext cx="3553782" cy="499005"/>
          </a:xfrm>
        </p:spPr>
        <p:txBody>
          <a:bodyPr anchor="t"/>
          <a:lstStyle/>
          <a:p>
            <a:r>
              <a:rPr lang="pl-PL" sz="2200" b="1" i="1" dirty="0">
                <a:solidFill>
                  <a:srgbClr val="800000"/>
                </a:solidFill>
                <a:latin typeface="Times New Roman"/>
                <a:cs typeface="Times New Roman"/>
              </a:rPr>
              <a:t>Piłeczka ping-pingpongowa leci z </a:t>
            </a:r>
            <a:r>
              <a:rPr lang="pl-PL" sz="2200" b="1" i="1" dirty="0" smtClean="0">
                <a:solidFill>
                  <a:srgbClr val="800000"/>
                </a:solidFill>
                <a:latin typeface="Times New Roman"/>
                <a:cs typeface="Times New Roman"/>
              </a:rPr>
              <a:t>prędkością</a:t>
            </a:r>
            <a:endParaRPr lang="pl-PL" sz="2200" b="1" i="1" dirty="0">
              <a:solidFill>
                <a:srgbClr val="800000"/>
              </a:solidFill>
              <a:latin typeface="Times New Roman"/>
              <a:cs typeface="Times New Roman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pic>
        <p:nvPicPr>
          <p:cNvPr id="3075" name="Picture 3" descr="C:\Users\Ania\AppData\Local\Microsoft\Windows\Temporary Internet Files\Content.IE5\CXABBVED\MC900437068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4788" y="3166120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Ania\AppData\Local\Microsoft\Windows\Temporary Internet Files\Content.IE5\SI614T7F\MC900285982[1].wm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1387" y="4880619"/>
            <a:ext cx="1564538" cy="1753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5" name="Obiek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9153282"/>
              </p:ext>
            </p:extLst>
          </p:nvPr>
        </p:nvGraphicFramePr>
        <p:xfrm>
          <a:off x="7646988" y="2897188"/>
          <a:ext cx="942975" cy="72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3" name="Równanie" r:id="rId6" imgW="482400" imgH="393480" progId="Equation.3">
                  <p:embed/>
                </p:oleObj>
              </mc:Choice>
              <mc:Fallback>
                <p:oleObj name="Równanie" r:id="rId6" imgW="4824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46988" y="2897188"/>
                        <a:ext cx="942975" cy="727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graphicFrame>
        <p:nvGraphicFramePr>
          <p:cNvPr id="6" name="Obi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1250442"/>
              </p:ext>
            </p:extLst>
          </p:nvPr>
        </p:nvGraphicFramePr>
        <p:xfrm>
          <a:off x="963683" y="3006053"/>
          <a:ext cx="3441615" cy="16328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4" name="Równanie" r:id="rId8" imgW="1231366" imgH="622030" progId="Equation.3">
                  <p:embed/>
                </p:oleObj>
              </mc:Choice>
              <mc:Fallback>
                <p:oleObj name="Równanie" r:id="rId8" imgW="1231366" imgH="62203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3683" y="3006053"/>
                        <a:ext cx="3441615" cy="163288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5479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15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75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8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300"/>
                            </p:stCondLst>
                            <p:childTnLst>
                              <p:par>
                                <p:cTn id="2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3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Obraz 59" descr="blank-paper-transparent-png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2770"/>
          <a:stretch/>
        </p:blipFill>
        <p:spPr>
          <a:xfrm rot="20490190">
            <a:off x="65892" y="1335245"/>
            <a:ext cx="5620774" cy="6668051"/>
          </a:xfrm>
          <a:prstGeom prst="rect">
            <a:avLst/>
          </a:prstGeom>
        </p:spPr>
      </p:pic>
      <p:pic>
        <p:nvPicPr>
          <p:cNvPr id="59" name="Obraz 58" descr="blank-paper-transparent-png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22"/>
          <a:stretch/>
        </p:blipFill>
        <p:spPr>
          <a:xfrm rot="21243584">
            <a:off x="-125896" y="1337528"/>
            <a:ext cx="5620774" cy="6602816"/>
          </a:xfrm>
          <a:prstGeom prst="rect">
            <a:avLst/>
          </a:prstGeom>
        </p:spPr>
      </p:pic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 rot="21272518">
            <a:off x="775617" y="1945912"/>
            <a:ext cx="3553782" cy="499005"/>
          </a:xfrm>
        </p:spPr>
        <p:txBody>
          <a:bodyPr anchor="t"/>
          <a:lstStyle/>
          <a:p>
            <a:r>
              <a:rPr lang="pl-PL" sz="2200" b="1" i="1" dirty="0">
                <a:solidFill>
                  <a:srgbClr val="800000"/>
                </a:solidFill>
                <a:latin typeface="Times New Roman"/>
                <a:cs typeface="Times New Roman"/>
              </a:rPr>
              <a:t>Lotka uderzona rakietką może osiągnąć prędkość </a:t>
            </a:r>
            <a:endParaRPr lang="pl-PL" sz="2200" b="1" i="1" dirty="0">
              <a:solidFill>
                <a:srgbClr val="800000"/>
              </a:solidFill>
              <a:latin typeface="Times New Roman"/>
              <a:cs typeface="Times New Roman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graphicFrame>
        <p:nvGraphicFramePr>
          <p:cNvPr id="15" name="Obiek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3335419"/>
              </p:ext>
            </p:extLst>
          </p:nvPr>
        </p:nvGraphicFramePr>
        <p:xfrm>
          <a:off x="7720013" y="2897188"/>
          <a:ext cx="795337" cy="72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6" name="Równanie" r:id="rId4" imgW="406080" imgH="393480" progId="Equation.3">
                  <p:embed/>
                </p:oleObj>
              </mc:Choice>
              <mc:Fallback>
                <p:oleObj name="Równanie" r:id="rId4" imgW="4060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20013" y="2897188"/>
                        <a:ext cx="795337" cy="727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graphicFrame>
        <p:nvGraphicFramePr>
          <p:cNvPr id="6" name="Obi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2671687"/>
              </p:ext>
            </p:extLst>
          </p:nvPr>
        </p:nvGraphicFramePr>
        <p:xfrm>
          <a:off x="2175669" y="2897188"/>
          <a:ext cx="1135062" cy="103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7" name="Równanie" r:id="rId6" imgW="406080" imgH="393480" progId="Equation.3">
                  <p:embed/>
                </p:oleObj>
              </mc:Choice>
              <mc:Fallback>
                <p:oleObj name="Równanie" r:id="rId6" imgW="4060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5669" y="2897188"/>
                        <a:ext cx="1135062" cy="10334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146" name="Picture 2" descr="C:\Users\Ania\AppData\Local\Microsoft\Windows\Temporary Internet Files\Content.IE5\CXABBVED\MP900387422[1]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479" y="4025350"/>
            <a:ext cx="3657600" cy="26090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Ania\AppData\Local\Microsoft\Windows\Temporary Internet Files\Content.IE5\SI614T7F\MC900437047[1]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9212" y="3359487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1062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75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5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Obraz 59" descr="blank-paper-transparent-png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2770"/>
          <a:stretch/>
        </p:blipFill>
        <p:spPr>
          <a:xfrm rot="20490190">
            <a:off x="65892" y="1335245"/>
            <a:ext cx="5620774" cy="6668051"/>
          </a:xfrm>
          <a:prstGeom prst="rect">
            <a:avLst/>
          </a:prstGeom>
        </p:spPr>
      </p:pic>
      <p:pic>
        <p:nvPicPr>
          <p:cNvPr id="59" name="Obraz 58" descr="blank-paper-transparent-png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22"/>
          <a:stretch/>
        </p:blipFill>
        <p:spPr>
          <a:xfrm rot="15794639">
            <a:off x="714095" y="939708"/>
            <a:ext cx="5620774" cy="6602816"/>
          </a:xfrm>
          <a:prstGeom prst="rect">
            <a:avLst/>
          </a:prstGeom>
        </p:spPr>
      </p:pic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 rot="21272518">
            <a:off x="744320" y="2415227"/>
            <a:ext cx="5591755" cy="499005"/>
          </a:xfrm>
        </p:spPr>
        <p:txBody>
          <a:bodyPr anchor="t"/>
          <a:lstStyle/>
          <a:p>
            <a:r>
              <a:rPr lang="pl-PL" sz="2200" b="1" i="1" dirty="0">
                <a:solidFill>
                  <a:srgbClr val="800000"/>
                </a:solidFill>
                <a:latin typeface="Times New Roman"/>
                <a:cs typeface="Times New Roman"/>
              </a:rPr>
              <a:t>Ile kilometrów na godzinę, leci </a:t>
            </a:r>
            <a:r>
              <a:rPr lang="pl-PL" sz="2200" b="1" i="1" dirty="0" smtClean="0">
                <a:solidFill>
                  <a:srgbClr val="800000"/>
                </a:solidFill>
                <a:latin typeface="Times New Roman"/>
                <a:cs typeface="Times New Roman"/>
              </a:rPr>
              <a:t>lotka?</a:t>
            </a:r>
            <a:endParaRPr lang="pl-PL" sz="2200" b="1" i="1" dirty="0">
              <a:solidFill>
                <a:srgbClr val="800000"/>
              </a:solidFill>
              <a:latin typeface="Times New Roman"/>
              <a:cs typeface="Times New Roman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graphicFrame>
        <p:nvGraphicFramePr>
          <p:cNvPr id="6" name="Obi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975246"/>
              </p:ext>
            </p:extLst>
          </p:nvPr>
        </p:nvGraphicFramePr>
        <p:xfrm>
          <a:off x="793223" y="3768429"/>
          <a:ext cx="5805989" cy="10184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0" name="Równanie" r:id="rId4" imgW="3111480" imgH="583920" progId="Equation.3">
                  <p:embed/>
                </p:oleObj>
              </mc:Choice>
              <mc:Fallback>
                <p:oleObj name="Równanie" r:id="rId4" imgW="3111480" imgH="5839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3223" y="3768429"/>
                        <a:ext cx="5805989" cy="101847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iek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5275356"/>
              </p:ext>
            </p:extLst>
          </p:nvPr>
        </p:nvGraphicFramePr>
        <p:xfrm>
          <a:off x="7834313" y="4470400"/>
          <a:ext cx="968375" cy="72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1" name="Równanie" r:id="rId6" imgW="495000" imgH="393480" progId="Equation.3">
                  <p:embed/>
                </p:oleObj>
              </mc:Choice>
              <mc:Fallback>
                <p:oleObj name="Równanie" r:id="rId6" imgW="4950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34313" y="4470400"/>
                        <a:ext cx="968375" cy="727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" name="Picture 3" descr="C:\Users\Ania\AppData\Local\Microsoft\Windows\Temporary Internet Files\Content.IE5\SI614T7F\MC900437047[1]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850" y="4933105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5641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75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25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750"/>
                            </p:stCondLst>
                            <p:childTnLst>
                              <p:par>
                                <p:cTn id="23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Obraz 59" descr="blank-paper-transparent-png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2770"/>
          <a:stretch/>
        </p:blipFill>
        <p:spPr>
          <a:xfrm rot="20490190">
            <a:off x="65892" y="1335245"/>
            <a:ext cx="5620774" cy="6668051"/>
          </a:xfrm>
          <a:prstGeom prst="rect">
            <a:avLst/>
          </a:prstGeom>
        </p:spPr>
      </p:pic>
      <p:pic>
        <p:nvPicPr>
          <p:cNvPr id="59" name="Obraz 58" descr="blank-paper-transparent-png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22"/>
          <a:stretch/>
        </p:blipFill>
        <p:spPr>
          <a:xfrm rot="21243584">
            <a:off x="-125896" y="1337528"/>
            <a:ext cx="5620774" cy="6602816"/>
          </a:xfrm>
          <a:prstGeom prst="rect">
            <a:avLst/>
          </a:prstGeom>
        </p:spPr>
      </p:pic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 rot="21272518">
            <a:off x="775617" y="1945912"/>
            <a:ext cx="3553782" cy="499005"/>
          </a:xfrm>
        </p:spPr>
        <p:txBody>
          <a:bodyPr anchor="t"/>
          <a:lstStyle/>
          <a:p>
            <a:r>
              <a:rPr lang="pl-PL" sz="2200" b="1" i="1" dirty="0">
                <a:solidFill>
                  <a:srgbClr val="800000"/>
                </a:solidFill>
                <a:latin typeface="Times New Roman"/>
                <a:cs typeface="Times New Roman"/>
              </a:rPr>
              <a:t>Lotka uderzona rakietką może osiągnąć prędkość </a:t>
            </a:r>
            <a:endParaRPr lang="pl-PL" sz="2200" b="1" i="1" dirty="0">
              <a:solidFill>
                <a:srgbClr val="800000"/>
              </a:solidFill>
              <a:latin typeface="Times New Roman"/>
              <a:cs typeface="Times New Roman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graphicFrame>
        <p:nvGraphicFramePr>
          <p:cNvPr id="15" name="Obiek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3508337"/>
              </p:ext>
            </p:extLst>
          </p:nvPr>
        </p:nvGraphicFramePr>
        <p:xfrm>
          <a:off x="7634288" y="2897188"/>
          <a:ext cx="968375" cy="72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4" name="Równanie" r:id="rId4" imgW="495000" imgH="393480" progId="Equation.3">
                  <p:embed/>
                </p:oleObj>
              </mc:Choice>
              <mc:Fallback>
                <p:oleObj name="Równanie" r:id="rId4" imgW="4950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34288" y="2897188"/>
                        <a:ext cx="968375" cy="727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graphicFrame>
        <p:nvGraphicFramePr>
          <p:cNvPr id="6" name="Obi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0481370"/>
              </p:ext>
            </p:extLst>
          </p:nvPr>
        </p:nvGraphicFramePr>
        <p:xfrm>
          <a:off x="1344613" y="2897188"/>
          <a:ext cx="2797175" cy="1033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5" name="Równanie" r:id="rId6" imgW="1002960" imgH="393480" progId="Equation.3">
                  <p:embed/>
                </p:oleObj>
              </mc:Choice>
              <mc:Fallback>
                <p:oleObj name="Równanie" r:id="rId6" imgW="10029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44613" y="2897188"/>
                        <a:ext cx="2797175" cy="10334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146" name="Picture 2" descr="C:\Users\Ania\AppData\Local\Microsoft\Windows\Temporary Internet Files\Content.IE5\CXABBVED\MP900387422[1]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479" y="4025350"/>
            <a:ext cx="3657600" cy="26090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Ania\AppData\Local\Microsoft\Windows\Temporary Internet Files\Content.IE5\SI614T7F\MC900437047[1]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9212" y="3359487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7647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75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75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25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750"/>
                            </p:stCondLst>
                            <p:childTnLst>
                              <p:par>
                                <p:cTn id="26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Obraz 59" descr="blank-paper-transparent-png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2770"/>
          <a:stretch/>
        </p:blipFill>
        <p:spPr>
          <a:xfrm rot="20490190">
            <a:off x="65892" y="1335245"/>
            <a:ext cx="5620774" cy="6668051"/>
          </a:xfrm>
          <a:prstGeom prst="rect">
            <a:avLst/>
          </a:prstGeom>
        </p:spPr>
      </p:pic>
      <p:pic>
        <p:nvPicPr>
          <p:cNvPr id="59" name="Obraz 58" descr="blank-paper-transparent-png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22"/>
          <a:stretch/>
        </p:blipFill>
        <p:spPr>
          <a:xfrm rot="21243584">
            <a:off x="-125896" y="1337528"/>
            <a:ext cx="5620774" cy="6602816"/>
          </a:xfrm>
          <a:prstGeom prst="rect">
            <a:avLst/>
          </a:prstGeom>
        </p:spPr>
      </p:pic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 rot="21272518">
            <a:off x="775617" y="1945912"/>
            <a:ext cx="3553782" cy="499005"/>
          </a:xfrm>
        </p:spPr>
        <p:txBody>
          <a:bodyPr anchor="t"/>
          <a:lstStyle/>
          <a:p>
            <a:r>
              <a:rPr lang="pl-PL" sz="2200" b="1" i="1" dirty="0">
                <a:solidFill>
                  <a:srgbClr val="800000"/>
                </a:solidFill>
                <a:latin typeface="Times New Roman"/>
                <a:cs typeface="Times New Roman"/>
              </a:rPr>
              <a:t>Piłka do tenisa ziemnego może osiągać  prędkość</a:t>
            </a:r>
            <a:endParaRPr lang="pl-PL" sz="2200" b="1" i="1" dirty="0">
              <a:solidFill>
                <a:srgbClr val="800000"/>
              </a:solidFill>
              <a:latin typeface="Times New Roman"/>
              <a:cs typeface="Times New Roman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graphicFrame>
        <p:nvGraphicFramePr>
          <p:cNvPr id="15" name="Obiek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7515479"/>
              </p:ext>
            </p:extLst>
          </p:nvPr>
        </p:nvGraphicFramePr>
        <p:xfrm>
          <a:off x="7770813" y="2897188"/>
          <a:ext cx="695325" cy="72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8" name="Równanie" r:id="rId4" imgW="355320" imgH="393480" progId="Equation.3">
                  <p:embed/>
                </p:oleObj>
              </mc:Choice>
              <mc:Fallback>
                <p:oleObj name="Równanie" r:id="rId4" imgW="3553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70813" y="2897188"/>
                        <a:ext cx="695325" cy="727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graphicFrame>
        <p:nvGraphicFramePr>
          <p:cNvPr id="6" name="Obi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5411587"/>
              </p:ext>
            </p:extLst>
          </p:nvPr>
        </p:nvGraphicFramePr>
        <p:xfrm>
          <a:off x="2246313" y="2897188"/>
          <a:ext cx="992187" cy="1033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9" name="Równanie" r:id="rId6" imgW="355320" imgH="393480" progId="Equation.3">
                  <p:embed/>
                </p:oleObj>
              </mc:Choice>
              <mc:Fallback>
                <p:oleObj name="Równanie" r:id="rId6" imgW="3553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46313" y="2897188"/>
                        <a:ext cx="992187" cy="10334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170" name="Picture 2" descr="C:\Users\Ania\AppData\Local\Microsoft\Windows\Temporary Internet Files\Content.IE5\CXABBVED\MC900312526[1].wmf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0263" y="3355497"/>
            <a:ext cx="1741018" cy="1762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Ania\AppData\Local\Microsoft\Windows\Temporary Internet Files\Content.IE5\FZ4DAB55\MP900400258[1].jpg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65"/>
          <a:stretch/>
        </p:blipFill>
        <p:spPr bwMode="auto">
          <a:xfrm>
            <a:off x="1156242" y="4025349"/>
            <a:ext cx="3440074" cy="27118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1252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2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9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9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4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900"/>
                            </p:stCondLst>
                            <p:childTnLst>
                              <p:par>
                                <p:cTn id="28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ształt fali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Kształt fali.thmx</Template>
  <TotalTime>706</TotalTime>
  <Words>76</Words>
  <Application>Microsoft Office PowerPoint</Application>
  <PresentationFormat>Pokaz na ekranie (4:3)</PresentationFormat>
  <Paragraphs>11</Paragraphs>
  <Slides>11</Slides>
  <Notes>0</Notes>
  <HiddenSlides>0</HiddenSlides>
  <MMClips>0</MMClips>
  <ScaleCrop>false</ScaleCrop>
  <HeadingPairs>
    <vt:vector size="6" baseType="variant">
      <vt:variant>
        <vt:lpstr>Motyw</vt:lpstr>
      </vt:variant>
      <vt:variant>
        <vt:i4>1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3" baseType="lpstr">
      <vt:lpstr>Kształt fali</vt:lpstr>
      <vt:lpstr>Microsoft Equation 3.0</vt:lpstr>
      <vt:lpstr>Zamiana jednostek  prędkość, droga, czas </vt:lpstr>
      <vt:lpstr>Prędkość można wyrazić w różnych  jednostkach np.:</vt:lpstr>
      <vt:lpstr>Piłeczka ping – pongowa, podczas ścinania osiąga prędkość</vt:lpstr>
      <vt:lpstr>Ile kilometrów na godzinę, leci  ta piłeczka?</vt:lpstr>
      <vt:lpstr>Piłeczka ping-pingpongowa leci z prędkością</vt:lpstr>
      <vt:lpstr>Lotka uderzona rakietką może osiągnąć prędkość </vt:lpstr>
      <vt:lpstr>Ile kilometrów na godzinę, leci lotka?</vt:lpstr>
      <vt:lpstr>Lotka uderzona rakietką może osiągnąć prędkość </vt:lpstr>
      <vt:lpstr>Piłka do tenisa ziemnego może osiągać  prędkość</vt:lpstr>
      <vt:lpstr>Ile kilometrów na godzinę, leci piłka tenisowa?</vt:lpstr>
      <vt:lpstr>Piłka do tenisa ziemnego może osiągać  prędkość</vt:lpstr>
    </vt:vector>
  </TitlesOfParts>
  <Company>Ovigo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Małgorzata Michalik</dc:creator>
  <cp:lastModifiedBy>Ania</cp:lastModifiedBy>
  <cp:revision>73</cp:revision>
  <dcterms:created xsi:type="dcterms:W3CDTF">2013-08-24T13:51:02Z</dcterms:created>
  <dcterms:modified xsi:type="dcterms:W3CDTF">2013-08-31T22:10:50Z</dcterms:modified>
</cp:coreProperties>
</file>